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85" r:id="rId3"/>
    <p:sldId id="279" r:id="rId4"/>
    <p:sldId id="288" r:id="rId5"/>
    <p:sldId id="287" r:id="rId6"/>
    <p:sldId id="289" r:id="rId7"/>
    <p:sldId id="277" r:id="rId8"/>
    <p:sldId id="290" r:id="rId9"/>
    <p:sldId id="286" r:id="rId10"/>
    <p:sldId id="275" r:id="rId11"/>
    <p:sldId id="282" r:id="rId12"/>
    <p:sldId id="280" r:id="rId13"/>
    <p:sldId id="281" r:id="rId14"/>
    <p:sldId id="283" r:id="rId15"/>
    <p:sldId id="284" r:id="rId16"/>
    <p:sldId id="274" r:id="rId17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ондрашова Лилия Александровн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99"/>
    <a:srgbClr val="0000CC"/>
    <a:srgbClr val="3333CC"/>
    <a:srgbClr val="FFF8EF"/>
    <a:srgbClr val="FF99CC"/>
    <a:srgbClr val="FFF4EB"/>
    <a:srgbClr val="FEF7EC"/>
    <a:srgbClr val="FEF9EC"/>
    <a:srgbClr val="FEF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3" autoAdjust="0"/>
    <p:restoredTop sz="94601" autoAdjust="0"/>
  </p:normalViewPr>
  <p:slideViewPr>
    <p:cSldViewPr>
      <p:cViewPr>
        <p:scale>
          <a:sx n="100" d="100"/>
          <a:sy n="100" d="100"/>
        </p:scale>
        <p:origin x="-2268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1088E3C-0DF5-4EF2-8879-052C1DD0FED5}" type="datetimeFigureOut">
              <a:rPr lang="ru-RU"/>
              <a:pPr>
                <a:defRPr/>
              </a:pPr>
              <a:t>28.04.2015</a:t>
            </a:fld>
            <a:endParaRPr lang="ru-RU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25513"/>
            <a:ext cx="5487041" cy="447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844"/>
            <a:ext cx="2972547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47844"/>
            <a:ext cx="2972547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52E52DF-826B-43F6-B045-3000EA9448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224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DCEB2-BF1D-4A17-9BE4-3BAED4D33E2E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DCEB2-BF1D-4A17-9BE4-3BAED4D33E2E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DCEB2-BF1D-4A17-9BE4-3BAED4D33E2E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DCEB2-BF1D-4A17-9BE4-3BAED4D33E2E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DCEB2-BF1D-4A17-9BE4-3BAED4D33E2E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DCEB2-BF1D-4A17-9BE4-3BAED4D33E2E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ADF52-993F-409F-A448-58C416B2296F}" type="datetime1">
              <a:rPr lang="ru-RU"/>
              <a:pPr>
                <a:defRPr/>
              </a:pPr>
              <a:t>28.04.2015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0C08C-A562-4864-872A-BEE9D21480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9917A-A8B0-4A1C-A803-99A0FE857DE9}" type="datetime1">
              <a:rPr lang="ru-RU"/>
              <a:pPr>
                <a:defRPr/>
              </a:pPr>
              <a:t>28.04.2015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BEC47-3C79-41A5-952A-93566DCE18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81421-2E56-4BA2-AF10-BF1D5FCEA3BD}" type="datetime1">
              <a:rPr lang="ru-RU"/>
              <a:pPr>
                <a:defRPr/>
              </a:pPr>
              <a:t>28.04.2015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29FA5-DC06-488A-B511-23F69C80C6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268538" y="115888"/>
            <a:ext cx="5759450" cy="504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E7596-84F3-4380-B6A8-F4A6C794BDB9}" type="datetime1">
              <a:rPr lang="ru-RU"/>
              <a:pPr>
                <a:defRPr/>
              </a:pPr>
              <a:t>28.04.2015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A847E-9C69-4C9D-9811-D0871084E8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8538" y="115888"/>
            <a:ext cx="5759450" cy="504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EF24D-DA7F-4654-AC9A-0D4C5560294A}" type="datetime1">
              <a:rPr lang="ru-RU"/>
              <a:pPr>
                <a:defRPr/>
              </a:pPr>
              <a:t>28.04.2015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E4EEE-221F-46A7-9116-1E2BF340C6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94C76-4F63-4961-82D7-0D4953B1120B}" type="datetime1">
              <a:rPr lang="ru-RU"/>
              <a:pPr>
                <a:defRPr/>
              </a:pPr>
              <a:t>28.04.2015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D3791-C44F-48E5-9B1E-0EE257BF58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0AE28-B828-43E0-BCF9-BDC33325889C}" type="datetime1">
              <a:rPr lang="ru-RU"/>
              <a:pPr>
                <a:defRPr/>
              </a:pPr>
              <a:t>28.04.2015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C1CB-1AE9-45AF-AB8D-D85831E127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79249-6B2A-4B18-A058-4DD007755508}" type="datetime1">
              <a:rPr lang="ru-RU"/>
              <a:pPr>
                <a:defRPr/>
              </a:pPr>
              <a:t>28.04.2015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31970-8A8A-430E-AF87-28750BF5CC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C5DEE-B3F6-4D54-81DA-4D7229CA9140}" type="datetime1">
              <a:rPr lang="ru-RU"/>
              <a:pPr>
                <a:defRPr/>
              </a:pPr>
              <a:t>28.04.2015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4B563-C31D-461F-B0B3-55127AFAEB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700AC-3EA1-4353-9394-26587EC2D1F5}" type="datetime1">
              <a:rPr lang="ru-RU"/>
              <a:pPr>
                <a:defRPr/>
              </a:pPr>
              <a:t>28.04.2015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805EC-459C-48B6-80DE-484E697013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1E38E-2BBC-4612-84C6-EC785A40D999}" type="datetime1">
              <a:rPr lang="ru-RU"/>
              <a:pPr>
                <a:defRPr/>
              </a:pPr>
              <a:t>28.04.2015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8156F-FE81-4728-AB13-5E17477416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3C38D-CDB4-45F4-BA0B-EFA025B53F40}" type="datetime1">
              <a:rPr lang="ru-RU"/>
              <a:pPr>
                <a:defRPr/>
              </a:pPr>
              <a:t>28.04.2015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116D4-EF1B-4287-AD32-8DF97AF78F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C7107-8B7F-4E7B-B280-1DCAF9A9F4D2}" type="datetime1">
              <a:rPr lang="ru-RU"/>
              <a:pPr>
                <a:defRPr/>
              </a:pPr>
              <a:t>28.04.2015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8B87D-1A84-4E9C-B9F7-A967137203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Shablon.jp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115888"/>
            <a:ext cx="5759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1902A3-0003-482F-9D77-C0CF179E396F}" type="datetime1">
              <a:rPr lang="ru-RU"/>
              <a:pPr>
                <a:defRPr/>
              </a:pPr>
              <a:t>28.04.2015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032C43-6459-48BE-BE68-3DA7314BD2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400" b="1" kern="1200" dirty="0">
          <a:solidFill>
            <a:srgbClr val="004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6C8D253B9ED0236603434D6B80D43346FACD60E693757D464024C5823E35C5643F87179CC6363AA1DM3R" TargetMode="External"/><Relationship Id="rId2" Type="http://schemas.openxmlformats.org/officeDocument/2006/relationships/hyperlink" Target="consultantplus://offline/ref=96C8D253B9ED0236603434D6B80D43346FAADA0B6C3657D464024C5823E35C5643F87179CC6363AA1DM8R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5837" y="1403545"/>
            <a:ext cx="8786812" cy="4852987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ru-RU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	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925512" y="116632"/>
            <a:ext cx="741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Межрегиональное операционное управление</a:t>
            </a:r>
          </a:p>
          <a:p>
            <a:pPr algn="ctr"/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Федерального казначейства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1743075" y="4567238"/>
            <a:ext cx="57816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438621" y="5338763"/>
            <a:ext cx="853472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Межрегионального операционного управления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казначейства			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Д.С. Гришин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4119563" y="2119313"/>
            <a:ext cx="1841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6391" name="Прямоугольник 1"/>
          <p:cNvSpPr>
            <a:spLocks noChangeArrowheads="1"/>
          </p:cNvSpPr>
          <p:nvPr/>
        </p:nvSpPr>
        <p:spPr bwMode="auto">
          <a:xfrm>
            <a:off x="294480" y="1914356"/>
            <a:ext cx="867886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Порядок формирования и ведения реестра участников бюджетного процесса, а также юридических лиц,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являющихся участниками бюджетного процесса, и подготовительные и организационные мероприятия по подключению уполномоченных организаций к системе «Электронный бюджет» и ведению перечней и нового Реестра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 descr="C:\Documents and Settings\2741\Рабочий стол\Слайды Артюхину\Шапка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5875" y="6580188"/>
            <a:ext cx="91598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Прямоугольник 4"/>
          <p:cNvSpPr>
            <a:spLocks noChangeArrowheads="1"/>
          </p:cNvSpPr>
          <p:nvPr/>
        </p:nvSpPr>
        <p:spPr bwMode="auto">
          <a:xfrm>
            <a:off x="4929188" y="2643188"/>
            <a:ext cx="8858250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>
                <a:latin typeface="Times New Roman" pitchFamily="18" charset="0"/>
              </a:rPr>
              <a:t>	</a:t>
            </a:r>
          </a:p>
          <a:p>
            <a:pPr algn="just"/>
            <a:endParaRPr lang="ru-RU" altLang="ru-RU" sz="2400" b="1" u="sng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endParaRPr lang="ru-RU" altLang="ru-RU" sz="2400" b="1" u="sng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endParaRPr lang="ru-RU" altLang="ru-RU" sz="2400" b="1">
              <a:latin typeface="Times New Roman" pitchFamily="18" charset="0"/>
            </a:endParaRPr>
          </a:p>
          <a:p>
            <a:pPr algn="just"/>
            <a:endParaRPr lang="ru-RU" altLang="ru-RU" b="1">
              <a:latin typeface="Times New Roman" pitchFamily="18" charset="0"/>
            </a:endParaRPr>
          </a:p>
          <a:p>
            <a:pPr algn="just"/>
            <a:r>
              <a:rPr lang="ru-RU" altLang="ru-RU" b="1">
                <a:latin typeface="Times New Roman" pitchFamily="18" charset="0"/>
              </a:rPr>
              <a:t>	</a:t>
            </a:r>
            <a:endParaRPr lang="ru-RU" altLang="ru-RU">
              <a:latin typeface="Times New Roman" pitchFamily="18" charset="0"/>
            </a:endParaRPr>
          </a:p>
          <a:p>
            <a:pPr algn="just"/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0724" name="Text Box 10"/>
          <p:cNvSpPr txBox="1">
            <a:spLocks noChangeArrowheads="1"/>
          </p:cNvSpPr>
          <p:nvPr/>
        </p:nvSpPr>
        <p:spPr bwMode="auto">
          <a:xfrm>
            <a:off x="1979613" y="5445125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18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6136283"/>
            <a:ext cx="2133600" cy="476250"/>
          </a:xfrm>
        </p:spPr>
        <p:txBody>
          <a:bodyPr/>
          <a:lstStyle/>
          <a:p>
            <a:pPr>
              <a:defRPr/>
            </a:pPr>
            <a:fld id="{423F3E5C-81AF-4CFA-8002-E9CB9836B19D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777553" y="162163"/>
            <a:ext cx="75888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Задача Уполномоченных организаций 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 Федерального казначейства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395536" y="1092369"/>
            <a:ext cx="8424936" cy="421653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5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5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5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5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5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sz="2800" b="0" dirty="0"/>
              <a:t>	</a:t>
            </a:r>
          </a:p>
          <a:p>
            <a:pPr eaLnBrk="1" hangingPunct="1">
              <a:lnSpc>
                <a:spcPct val="150000"/>
              </a:lnSpc>
              <a:defRPr/>
            </a:pPr>
            <a:endParaRPr lang="ru-RU" altLang="ru-RU" sz="2400" dirty="0" smtClean="0"/>
          </a:p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sz="3200" dirty="0">
                <a:solidFill>
                  <a:srgbClr val="FF0000"/>
                </a:solidFill>
              </a:rPr>
              <a:t>до 1 июля 2015 г.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sz="3200" dirty="0" smtClean="0">
                <a:solidFill>
                  <a:srgbClr val="FF0000"/>
                </a:solidFill>
              </a:rPr>
              <a:t>сформировать новый Реестр</a:t>
            </a:r>
          </a:p>
          <a:p>
            <a:pPr algn="just" eaLnBrk="1" hangingPunct="1">
              <a:defRPr/>
            </a:pPr>
            <a:endParaRPr lang="ru-RU" altLang="ru-RU" sz="2400" u="sng" dirty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endParaRPr lang="ru-RU" altLang="ru-RU" sz="2400" dirty="0"/>
          </a:p>
          <a:p>
            <a:pPr algn="just" eaLnBrk="1" hangingPunct="1">
              <a:defRPr/>
            </a:pPr>
            <a:endParaRPr lang="ru-RU" altLang="ru-RU" sz="1600" dirty="0"/>
          </a:p>
          <a:p>
            <a:pPr algn="just" eaLnBrk="1" hangingPunct="1">
              <a:defRPr/>
            </a:pPr>
            <a:r>
              <a:rPr lang="ru-RU" altLang="ru-RU" sz="1600" dirty="0"/>
              <a:t>	</a:t>
            </a:r>
            <a:endParaRPr lang="ru-RU" altLang="ru-RU" sz="1600" b="0" dirty="0"/>
          </a:p>
          <a:p>
            <a:pPr algn="just" eaLnBrk="1" hangingPunct="1">
              <a:defRPr/>
            </a:pPr>
            <a:endParaRPr lang="ru-RU" alt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374635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92044" y="6165304"/>
            <a:ext cx="2133600" cy="365125"/>
          </a:xfrm>
        </p:spPr>
        <p:txBody>
          <a:bodyPr/>
          <a:lstStyle/>
          <a:p>
            <a:pPr>
              <a:defRPr/>
            </a:pPr>
            <a:fld id="{49F8156F-FE81-4728-AB13-5E1747741605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1921" y="1494656"/>
            <a:ext cx="8570813" cy="378565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Контроль за ходом выполнения мероприятий по формированию нового Реестра осуществляют Минфин России и Федеральное казначейство</a:t>
            </a:r>
          </a:p>
          <a:p>
            <a:pPr algn="ctr">
              <a:lnSpc>
                <a:spcPts val="2400"/>
              </a:lnSpc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400"/>
              </a:lnSpc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400"/>
              </a:lnSpc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4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Невключение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информации и документов об организации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4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новый Реестр </a:t>
            </a:r>
          </a:p>
          <a:p>
            <a:pPr algn="ctr">
              <a:lnSpc>
                <a:spcPts val="24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приведет к невозможности</a:t>
            </a:r>
          </a:p>
          <a:p>
            <a:pPr algn="ctr">
              <a:lnSpc>
                <a:spcPts val="24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01.07.2015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совершать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операции на лицевых счетах,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4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открытых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указанной организации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4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органах Федерального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казначейства</a:t>
            </a:r>
          </a:p>
          <a:p>
            <a:pPr algn="ctr">
              <a:lnSpc>
                <a:spcPts val="24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2912" y="188640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Последствия не включения организаций к 01.07.2015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новый Реестр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571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98915" y="6165304"/>
            <a:ext cx="2133600" cy="365125"/>
          </a:xfrm>
        </p:spPr>
        <p:txBody>
          <a:bodyPr/>
          <a:lstStyle/>
          <a:p>
            <a:pPr>
              <a:defRPr/>
            </a:pPr>
            <a:fld id="{49F8156F-FE81-4728-AB13-5E1747741605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9298" y="1628800"/>
            <a:ext cx="8594329" cy="378565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Федеральном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казначействе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 руководством заместителя руководителя Федерального казначейства С.Е. Прокофьева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создана Рабочая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группа,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обеспечивающая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внедрение положений Приказа Минфина России № 163н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Руководителем Федерального казначейства Р.Е. Артюхиным утверждён План проведения мероприятий по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обеспечению внедрения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положений Приказа № 163н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08063" y="116632"/>
            <a:ext cx="741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Мероприятия Федерального казначейства, направленные 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формирование к 01.07.2015  нового Реестра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574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94723" y="6165304"/>
            <a:ext cx="2133600" cy="365125"/>
          </a:xfrm>
        </p:spPr>
        <p:txBody>
          <a:bodyPr/>
          <a:lstStyle/>
          <a:p>
            <a:pPr>
              <a:defRPr/>
            </a:pPr>
            <a:fld id="{49F8156F-FE81-4728-AB13-5E1747741605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24744"/>
            <a:ext cx="8570813" cy="49859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2000" algn="just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Определение, обучение, подключение к системе ЭБ «пилотных» Уполномоченных организаций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(Минфин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России,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Федеральное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казначейство, ФАНО, Минпромторг России, Минобороны России, МВД России);</a:t>
            </a:r>
          </a:p>
          <a:p>
            <a:pPr marL="72000" algn="just">
              <a:spcBef>
                <a:spcPts val="600"/>
              </a:spcBef>
              <a:spcAft>
                <a:spcPts val="600"/>
              </a:spcAft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Определение,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подключение к системе ЭБ «пилотных»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ТОФК (УФК по Республике Татарстан, УФК по Красноярскому краю, УФК по Ставропольскому краю, УФК по Московской области, УФК по г. Москве, УФК по г. Санкт-Петербург, Межрегиональное операционное УФК);</a:t>
            </a:r>
          </a:p>
          <a:p>
            <a:pPr marL="72000" algn="just">
              <a:spcBef>
                <a:spcPts val="600"/>
              </a:spcBef>
              <a:spcAft>
                <a:spcPts val="600"/>
              </a:spcAft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Пилотное внедрение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положений порядка формирования и ведения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нового Реестра (формирование проектов заявок, включение в новый Реестр «пилотных» Уполномоченных организаций, направление всех возможных типов заявок в ТОФК, проверка, утверждение заявок);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Масштабирование внедрение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положений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порядка формирования и ведения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нового Реестра (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обучающие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ролики, подключение всех Уполномоченных организаций к ЭБ, включение Уполномоченных организаций в новый Реестр, включение организаций первого уровня, включение организаций второго уровня и т. д.).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2912" y="0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План проведения мероприятий по обеспечению </a:t>
            </a:r>
            <a:endParaRPr lang="ru-RU" sz="2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внедрения положений Порядка формирования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 ведения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нового Реестра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011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237312"/>
            <a:ext cx="2133600" cy="365125"/>
          </a:xfrm>
        </p:spPr>
        <p:txBody>
          <a:bodyPr/>
          <a:lstStyle/>
          <a:p>
            <a:pPr>
              <a:defRPr/>
            </a:pPr>
            <a:fld id="{49F8156F-FE81-4728-AB13-5E1747741605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78578"/>
            <a:ext cx="8570813" cy="5170646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системе «Электронный бюджет» будет осуществляться формирование и ведение:</a:t>
            </a:r>
          </a:p>
          <a:p>
            <a:pPr>
              <a:lnSpc>
                <a:spcPct val="150000"/>
              </a:lnSpc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различной нормативно – справочной информации (в том числе бюджетной классификации Российской Федерации);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нового Реестра;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отраслевых и ведомственных перечней;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Реестра соглашений;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Реестра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госзаданий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???формирование бюджетных обязательств на основании данных Реестра соглашений???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12912" y="260648"/>
            <a:ext cx="7488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Перспективы системы Электронный бюджет (2015 г.)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229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237312"/>
            <a:ext cx="2133600" cy="365125"/>
          </a:xfrm>
        </p:spPr>
        <p:txBody>
          <a:bodyPr/>
          <a:lstStyle/>
          <a:p>
            <a:pPr>
              <a:defRPr/>
            </a:pPr>
            <a:fld id="{49F8156F-FE81-4728-AB13-5E1747741605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570813" cy="5170646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lnSpc>
                <a:spcPts val="192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официальных сайтах Минфина России, Федерального казначейства Межрегионального операционного УФК</a:t>
            </a:r>
          </a:p>
          <a:p>
            <a:pPr algn="ctr">
              <a:lnSpc>
                <a:spcPts val="192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созданы разделы «Электронный бюджет», где размещены:</a:t>
            </a:r>
          </a:p>
          <a:p>
            <a:pPr algn="ctr">
              <a:lnSpc>
                <a:spcPct val="150000"/>
              </a:lnSpc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нормативные правовые акты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Приказы Минфина России)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разъясняющие письма Минфина России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ts val="192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информация о подключении к системе (ссылка для скачивания сертификата сервера «Континент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TLS VPN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Руководство по настройке АРМ пользователя, требования к АРМ пользователя, требования по обеспечению ИБ АРМ пользователя, формы заявок на подключение к отдельным компонентам системы «Электронный бюджет»)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>
              <a:lnSpc>
                <a:spcPts val="192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обучающие материалы (обучающие материалы и руководство пользователя администратора НСИ);</a:t>
            </a:r>
          </a:p>
          <a:p>
            <a:pPr marL="285750" indent="-285750" algn="just">
              <a:lnSpc>
                <a:spcPts val="192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образцы заполнения документов.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16632"/>
            <a:ext cx="56521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Размещение информации на сайте Межрегионального операционного УФК</a:t>
            </a:r>
          </a:p>
        </p:txBody>
      </p:sp>
    </p:spTree>
    <p:extLst>
      <p:ext uri="{BB962C8B-B14F-4D97-AF65-F5344CB8AC3E}">
        <p14:creationId xmlns:p14="http://schemas.microsoft.com/office/powerpoint/2010/main" val="552855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 descr="C:\Documents and Settings\2741\Рабочий стол\Слайды Артюхину\Шапка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5875" y="6580188"/>
            <a:ext cx="91598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 Box 10"/>
          <p:cNvSpPr txBox="1">
            <a:spLocks noChangeArrowheads="1"/>
          </p:cNvSpPr>
          <p:nvPr/>
        </p:nvSpPr>
        <p:spPr bwMode="auto">
          <a:xfrm>
            <a:off x="1979613" y="5445125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18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92813" y="6125617"/>
            <a:ext cx="2133600" cy="476250"/>
          </a:xfrm>
        </p:spPr>
        <p:txBody>
          <a:bodyPr/>
          <a:lstStyle/>
          <a:p>
            <a:pPr>
              <a:defRPr/>
            </a:pPr>
            <a:fld id="{423F3E5C-81AF-4CFA-8002-E9CB9836B19D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621854" y="158026"/>
            <a:ext cx="741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Межрегиональное операционное управление</a:t>
            </a:r>
          </a:p>
          <a:p>
            <a:pPr algn="ctr"/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Федерального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казначейства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1854" y="2060848"/>
            <a:ext cx="81266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НАШ ДЕВИЗ:</a:t>
            </a: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«ВСЕ ДЛЯ КЛИЕНТА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РАМКАХ ЗАКОНА!!!»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 descr="C:\Documents and Settings\2741\Рабочий стол\Слайды Артюхину\Шапка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5875" y="6580188"/>
            <a:ext cx="91598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Прямоугольник 4"/>
          <p:cNvSpPr>
            <a:spLocks noChangeArrowheads="1"/>
          </p:cNvSpPr>
          <p:nvPr/>
        </p:nvSpPr>
        <p:spPr bwMode="auto">
          <a:xfrm>
            <a:off x="4929188" y="2643188"/>
            <a:ext cx="8858250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dirty="0">
                <a:latin typeface="Times New Roman" pitchFamily="18" charset="0"/>
              </a:rPr>
              <a:t>	</a:t>
            </a:r>
          </a:p>
          <a:p>
            <a:pPr algn="just"/>
            <a:endParaRPr lang="ru-RU" altLang="ru-RU" sz="2400" b="1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endParaRPr lang="ru-RU" altLang="ru-RU" sz="2400" b="1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endParaRPr lang="ru-RU" altLang="ru-RU" sz="2400" b="1" dirty="0">
              <a:latin typeface="Times New Roman" pitchFamily="18" charset="0"/>
            </a:endParaRPr>
          </a:p>
          <a:p>
            <a:pPr algn="just"/>
            <a:endParaRPr lang="ru-RU" altLang="ru-RU" b="1" dirty="0">
              <a:latin typeface="Times New Roman" pitchFamily="18" charset="0"/>
            </a:endParaRPr>
          </a:p>
          <a:p>
            <a:pPr algn="just"/>
            <a:r>
              <a:rPr lang="ru-RU" altLang="ru-RU" b="1" dirty="0">
                <a:latin typeface="Times New Roman" pitchFamily="18" charset="0"/>
              </a:rPr>
              <a:t>	</a:t>
            </a:r>
            <a:endParaRPr lang="ru-RU" altLang="ru-RU" dirty="0">
              <a:latin typeface="Times New Roman" pitchFamily="18" charset="0"/>
            </a:endParaRPr>
          </a:p>
          <a:p>
            <a:pPr algn="just"/>
            <a:endParaRPr lang="ru-RU" altLang="ru-RU" sz="1400" dirty="0">
              <a:latin typeface="Times New Roman" pitchFamily="18" charset="0"/>
            </a:endParaRPr>
          </a:p>
        </p:txBody>
      </p:sp>
      <p:sp>
        <p:nvSpPr>
          <p:cNvPr id="30724" name="Text Box 10"/>
          <p:cNvSpPr txBox="1">
            <a:spLocks noChangeArrowheads="1"/>
          </p:cNvSpPr>
          <p:nvPr/>
        </p:nvSpPr>
        <p:spPr bwMode="auto">
          <a:xfrm>
            <a:off x="1979613" y="5445125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18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6136283"/>
            <a:ext cx="2133600" cy="476250"/>
          </a:xfrm>
        </p:spPr>
        <p:txBody>
          <a:bodyPr/>
          <a:lstStyle/>
          <a:p>
            <a:pPr>
              <a:defRPr/>
            </a:pPr>
            <a:fld id="{423F3E5C-81AF-4CFA-8002-E9CB9836B19D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777553" y="311914"/>
            <a:ext cx="75888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Содержание презентации (1)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395536" y="918191"/>
            <a:ext cx="8424936" cy="526297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5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5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5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5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5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sz="2800" b="0" dirty="0"/>
              <a:t>	</a:t>
            </a:r>
            <a:r>
              <a:rPr lang="en-US" altLang="ru-RU" sz="3200" dirty="0" smtClean="0">
                <a:solidFill>
                  <a:srgbClr val="FF0000"/>
                </a:solidFill>
              </a:rPr>
              <a:t>I </a:t>
            </a:r>
            <a:r>
              <a:rPr lang="ru-RU" altLang="ru-RU" sz="3200" dirty="0" smtClean="0">
                <a:solidFill>
                  <a:srgbClr val="FF0000"/>
                </a:solidFill>
              </a:rPr>
              <a:t>ЧАСТЬ: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ru-RU" altLang="ru-RU" sz="3200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ru-RU" sz="3200" dirty="0">
                <a:cs typeface="Times New Roman" pitchFamily="18" charset="0"/>
              </a:rPr>
              <a:t>Порядок формирования и ведения реестра участников бюджетного процесса, а также юридических лиц, не являющихся участниками бюджетного </a:t>
            </a:r>
            <a:r>
              <a:rPr lang="ru-RU" sz="3200" dirty="0" smtClean="0">
                <a:cs typeface="Times New Roman" pitchFamily="18" charset="0"/>
              </a:rPr>
              <a:t>процесса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sz="3200" dirty="0" smtClean="0">
                <a:cs typeface="Times New Roman" pitchFamily="18" charset="0"/>
              </a:rPr>
              <a:t>(далее – новый Реестр)</a:t>
            </a:r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20160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 descr="C:\Documents and Settings\2741\Рабочий стол\Слайды Артюхину\Шапка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5875" y="6580188"/>
            <a:ext cx="91598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Прямоугольник 4"/>
          <p:cNvSpPr>
            <a:spLocks noChangeArrowheads="1"/>
          </p:cNvSpPr>
          <p:nvPr/>
        </p:nvSpPr>
        <p:spPr bwMode="auto">
          <a:xfrm>
            <a:off x="4929188" y="2643188"/>
            <a:ext cx="8858250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>
                <a:latin typeface="Times New Roman" pitchFamily="18" charset="0"/>
              </a:rPr>
              <a:t>	</a:t>
            </a:r>
          </a:p>
          <a:p>
            <a:pPr algn="just"/>
            <a:endParaRPr lang="ru-RU" altLang="ru-RU" sz="2400" b="1" u="sng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endParaRPr lang="ru-RU" altLang="ru-RU" sz="2400" b="1" u="sng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endParaRPr lang="ru-RU" altLang="ru-RU" sz="2400" b="1">
              <a:latin typeface="Times New Roman" pitchFamily="18" charset="0"/>
            </a:endParaRPr>
          </a:p>
          <a:p>
            <a:pPr algn="just"/>
            <a:endParaRPr lang="ru-RU" altLang="ru-RU" b="1">
              <a:latin typeface="Times New Roman" pitchFamily="18" charset="0"/>
            </a:endParaRPr>
          </a:p>
          <a:p>
            <a:pPr algn="just"/>
            <a:r>
              <a:rPr lang="ru-RU" altLang="ru-RU" b="1">
                <a:latin typeface="Times New Roman" pitchFamily="18" charset="0"/>
              </a:rPr>
              <a:t>	</a:t>
            </a:r>
            <a:endParaRPr lang="ru-RU" altLang="ru-RU">
              <a:latin typeface="Times New Roman" pitchFamily="18" charset="0"/>
            </a:endParaRPr>
          </a:p>
          <a:p>
            <a:pPr algn="just"/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0724" name="Text Box 10"/>
          <p:cNvSpPr txBox="1">
            <a:spLocks noChangeArrowheads="1"/>
          </p:cNvSpPr>
          <p:nvPr/>
        </p:nvSpPr>
        <p:spPr bwMode="auto">
          <a:xfrm>
            <a:off x="1979613" y="5445125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18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1863" y="6226969"/>
            <a:ext cx="2133600" cy="476250"/>
          </a:xfrm>
        </p:spPr>
        <p:txBody>
          <a:bodyPr/>
          <a:lstStyle/>
          <a:p>
            <a:pPr>
              <a:defRPr/>
            </a:pPr>
            <a:fld id="{423F3E5C-81AF-4CFA-8002-E9CB9836B19D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735495"/>
              </p:ext>
            </p:extLst>
          </p:nvPr>
        </p:nvGraphicFramePr>
        <p:xfrm>
          <a:off x="107505" y="1412776"/>
          <a:ext cx="8928991" cy="49377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08311"/>
                <a:gridCol w="2952328"/>
                <a:gridCol w="3168352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Минфина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 4 июля 2005 г.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№ 83н 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Минфина России от 15 августа 2008 г.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№ 80н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Минфина России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 23 декабря 2014 г.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№ 163н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6160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Включение УБП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федерального уровня </a:t>
                      </a: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основании заявок,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как от ГРБС («сверху»),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так и от ПБС («снизу») </a:t>
                      </a: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представления учредительных документов</a:t>
                      </a: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бумажном носителе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Включение УБП </a:t>
                      </a: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федерального уровня</a:t>
                      </a: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основании заявок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 ПБС («снизу»),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проверенных на соответствие учредительным документам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 подтвержденных ГРБС</a:t>
                      </a: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через СЭД, СУФД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Включение УБП,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НУБП </a:t>
                      </a:r>
                    </a:p>
                    <a:p>
                      <a:pPr algn="ctr"/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всех уровней бюджета </a:t>
                      </a:r>
                    </a:p>
                    <a:p>
                      <a:pPr algn="ctr"/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основании заявок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 ГРБС и иных УО («сверху») </a:t>
                      </a: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проверки на соответствие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учредительным документам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(загрузка ряда реквизитов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 ЕГРЮЛ)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через Электронный бюджет 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77553" y="106760"/>
            <a:ext cx="75888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История формирования реестров клиентов 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Федерального казначейства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4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237312"/>
            <a:ext cx="2133600" cy="365125"/>
          </a:xfrm>
        </p:spPr>
        <p:txBody>
          <a:bodyPr/>
          <a:lstStyle/>
          <a:p>
            <a:pPr>
              <a:defRPr/>
            </a:pPr>
            <a:fld id="{49F8156F-FE81-4728-AB13-5E174774160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19" y="1181944"/>
            <a:ext cx="8570813" cy="4708981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just"/>
            <a:r>
              <a:rPr lang="ru-RU" sz="1800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момента включения участников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неучастников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бюджетного процесса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новый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Реестр (но не позднее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1 июля 2015 г.):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участники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бюджетного процесса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ФБ представляют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ТОФК документы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включения (изменения, исключения) сведений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старый Сводный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реестр, 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ТОФК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осуществляют ведение Сводного реестра в соответствии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Порядком 80н;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ТОФК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осуществляют открытие (переоформление, закрытие) лицевых счетов участникам бюджетного процесса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ФБ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соответствии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Порядком 24н на основании данных старого Сводного реестра;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3) ТОФК осуществляют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открытие (переоформление, закрытие) лицевых счетов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неучастникам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бюджетного процесса в соответствии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Порядком 24н.</a:t>
            </a:r>
            <a:endParaRPr lang="ru-RU" sz="2000" dirty="0">
              <a:latin typeface="Times New Roman" pitchFamily="18" charset="0"/>
              <a:cs typeface="Times New Roman" pitchFamily="18" charset="0"/>
              <a:hlinkClick r:id="rId3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0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&lt;Письмо&gt; Минфина России N 02-01-09/69006, </a:t>
            </a:r>
            <a:endParaRPr lang="ru-RU" sz="2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Казначейства </a:t>
            </a: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России N 42-7.4-05/5.2-835 от 31.12.2014</a:t>
            </a:r>
          </a:p>
          <a:p>
            <a:pPr algn="ctr"/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&lt;О Приказе Минфина России от 23.12.2014 N 163н&gt;</a:t>
            </a:r>
          </a:p>
        </p:txBody>
      </p:sp>
    </p:spTree>
    <p:extLst>
      <p:ext uri="{BB962C8B-B14F-4D97-AF65-F5344CB8AC3E}">
        <p14:creationId xmlns:p14="http://schemas.microsoft.com/office/powerpoint/2010/main" val="1112137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89390" y="6211466"/>
            <a:ext cx="2133600" cy="365125"/>
          </a:xfrm>
        </p:spPr>
        <p:txBody>
          <a:bodyPr/>
          <a:lstStyle/>
          <a:p>
            <a:pPr>
              <a:defRPr/>
            </a:pPr>
            <a:fld id="{49F8156F-FE81-4728-AB13-5E174774160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1921" y="1166555"/>
            <a:ext cx="8570813" cy="501675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участники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юридические лица,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являющиеся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участниками бюджетного процесса, и 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обособленные подразделения: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государственные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муниципальные) автономные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бюджетные учреждения;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государственные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муниципальные) унитарные предприятия – получатели субсидии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соответствующего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бюджета;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муниципальные) унитарные предприятия,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которым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государственными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(муниципальными)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заказчиками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переданы полномочия государственного (муниципального)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заказчика;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иные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неучастники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процесса.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13681" y="6524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Организации, информация о которых 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включается в новый Реестр в соответствии с 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приказом Минфина России от 23.12.2014 № 163н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25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7965" y="6237312"/>
            <a:ext cx="2133600" cy="365125"/>
          </a:xfrm>
        </p:spPr>
        <p:txBody>
          <a:bodyPr/>
          <a:lstStyle/>
          <a:p>
            <a:pPr>
              <a:defRPr/>
            </a:pPr>
            <a:fld id="{49F8156F-FE81-4728-AB13-5E1747741605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1921" y="1628225"/>
            <a:ext cx="8570813" cy="409342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Главные распорядители средств ФБ;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Центральный банк Российской Федерации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	Государственные внебюджетные фонды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г)	Финансовый орган субъекта РФ (муниципального образования)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Информация и документы в отношении Уполномоченной организации формируются и представляются в Федеральное казначейство Уполномоченной организацией.</a:t>
            </a:r>
          </a:p>
          <a:p>
            <a:pPr algn="just"/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1242" y="-3001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Уполномоченные организации, которые представляют информацию для включения в новый Реестр в соответствии 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 приказом Минфина России от 23.12.2014 № 163н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 descr="C:\Documents and Settings\2741\Рабочий стол\Слайды Артюхину\Шапка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5875" y="6580188"/>
            <a:ext cx="91598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Прямоугольник 4"/>
          <p:cNvSpPr>
            <a:spLocks noChangeArrowheads="1"/>
          </p:cNvSpPr>
          <p:nvPr/>
        </p:nvSpPr>
        <p:spPr bwMode="auto">
          <a:xfrm>
            <a:off x="4929188" y="2643188"/>
            <a:ext cx="8858250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>
                <a:latin typeface="Times New Roman" pitchFamily="18" charset="0"/>
              </a:rPr>
              <a:t>	</a:t>
            </a:r>
          </a:p>
          <a:p>
            <a:pPr algn="just"/>
            <a:endParaRPr lang="ru-RU" altLang="ru-RU" sz="2400" b="1" u="sng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endParaRPr lang="ru-RU" altLang="ru-RU" sz="2400" b="1" u="sng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endParaRPr lang="ru-RU" altLang="ru-RU" sz="2400" b="1">
              <a:latin typeface="Times New Roman" pitchFamily="18" charset="0"/>
            </a:endParaRPr>
          </a:p>
          <a:p>
            <a:pPr algn="just"/>
            <a:endParaRPr lang="ru-RU" altLang="ru-RU" b="1">
              <a:latin typeface="Times New Roman" pitchFamily="18" charset="0"/>
            </a:endParaRPr>
          </a:p>
          <a:p>
            <a:pPr algn="just"/>
            <a:r>
              <a:rPr lang="ru-RU" altLang="ru-RU" b="1">
                <a:latin typeface="Times New Roman" pitchFamily="18" charset="0"/>
              </a:rPr>
              <a:t>	</a:t>
            </a:r>
            <a:endParaRPr lang="ru-RU" altLang="ru-RU">
              <a:latin typeface="Times New Roman" pitchFamily="18" charset="0"/>
            </a:endParaRPr>
          </a:p>
          <a:p>
            <a:pPr algn="just"/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30724" name="Text Box 10"/>
          <p:cNvSpPr txBox="1">
            <a:spLocks noChangeArrowheads="1"/>
          </p:cNvSpPr>
          <p:nvPr/>
        </p:nvSpPr>
        <p:spPr bwMode="auto">
          <a:xfrm>
            <a:off x="1979613" y="5445125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18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1863" y="6257131"/>
            <a:ext cx="2133600" cy="476250"/>
          </a:xfrm>
        </p:spPr>
        <p:txBody>
          <a:bodyPr/>
          <a:lstStyle/>
          <a:p>
            <a:pPr>
              <a:defRPr/>
            </a:pPr>
            <a:fld id="{423F3E5C-81AF-4CFA-8002-E9CB9836B19D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1008063" y="283231"/>
            <a:ext cx="741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Приказ Минфина России № от 23 декабря 2014 г. №163н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131389"/>
              </p:ext>
            </p:extLst>
          </p:nvPr>
        </p:nvGraphicFramePr>
        <p:xfrm>
          <a:off x="179512" y="1270614"/>
          <a:ext cx="8856984" cy="520322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464496"/>
                <a:gridCol w="4392488"/>
              </a:tblGrid>
              <a:tr h="1222282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Открытая часть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нового Р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еестра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Закрытая часть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нового Реестра</a:t>
                      </a: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874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Ведение документооборота в электронном виде в системе Электронный бюджет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Учредительные документы в ТОФК         не представляются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ТОФК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Ведение документооборота  в системе ППО АСФК в установленном порядке на бумажном (машинном) носителе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Учредительные документы представляются в МОУ ФК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МОУ ФК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68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237312"/>
            <a:ext cx="2133600" cy="365125"/>
          </a:xfrm>
        </p:spPr>
        <p:txBody>
          <a:bodyPr/>
          <a:lstStyle/>
          <a:p>
            <a:pPr>
              <a:defRPr/>
            </a:pPr>
            <a:fld id="{49F8156F-FE81-4728-AB13-5E1747741605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1" y="1012674"/>
            <a:ext cx="8691214" cy="532453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1) 	Используются сертификаты усиленной квалифицированной электронной подписи;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2) 	Осуществляется последовательное поэтапное включение от вышестоящих (уполномоченных организаций) к нижестоящим организациям (до обособленных подразделений);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3)	Часть реквизитов Заявки на включение заполняется на основании данных ЕГРЮЛ и не может быть изменена (28 реквизитов), большинство остальных реквизитов или выбирается из справочников, или формируется органами Федерального казначейства (например, информация о лицевых счетах);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4)	Учредительные документы Уполномоченными организациями не предоставляются (за исключением отдельно оговоренных случаев);</a:t>
            </a:r>
          </a:p>
          <a:p>
            <a:pPr marL="342900" indent="-342900" algn="just">
              <a:buAutoNum type="arabicParenR" startAt="4"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5)	При изменении ЕГРЮЛ Федеральное казначейство самостоятельно без участия Уполномоченных организаций вносит изменения в новый Реестр;</a:t>
            </a:r>
          </a:p>
          <a:p>
            <a:pPr marL="342900" indent="-342900" algn="just">
              <a:buAutoNum type="arabicParenR" startAt="4"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6)	5-ти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значный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код клиента не изменяется, переоформления лицевых счетов клиентов не требуется.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1242" y="188640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Приказ Минфина России от 23.12.2014 № 163н: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ОТДЕЛЬНЫЕ ОСОБЕННОСТИ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9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 descr="C:\Documents and Settings\2741\Рабочий стол\Слайды Артюхину\Шапка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5875" y="6580188"/>
            <a:ext cx="91598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Прямоугольник 4"/>
          <p:cNvSpPr>
            <a:spLocks noChangeArrowheads="1"/>
          </p:cNvSpPr>
          <p:nvPr/>
        </p:nvSpPr>
        <p:spPr bwMode="auto">
          <a:xfrm>
            <a:off x="4929188" y="2643188"/>
            <a:ext cx="8858250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dirty="0">
                <a:latin typeface="Times New Roman" pitchFamily="18" charset="0"/>
              </a:rPr>
              <a:t>	</a:t>
            </a:r>
          </a:p>
          <a:p>
            <a:pPr algn="just"/>
            <a:endParaRPr lang="ru-RU" altLang="ru-RU" sz="2400" b="1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endParaRPr lang="ru-RU" altLang="ru-RU" sz="2400" b="1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endParaRPr lang="ru-RU" altLang="ru-RU" sz="2400" b="1" dirty="0">
              <a:latin typeface="Times New Roman" pitchFamily="18" charset="0"/>
            </a:endParaRPr>
          </a:p>
          <a:p>
            <a:pPr algn="just"/>
            <a:endParaRPr lang="ru-RU" altLang="ru-RU" b="1" dirty="0">
              <a:latin typeface="Times New Roman" pitchFamily="18" charset="0"/>
            </a:endParaRPr>
          </a:p>
          <a:p>
            <a:pPr algn="just"/>
            <a:r>
              <a:rPr lang="ru-RU" altLang="ru-RU" b="1" dirty="0">
                <a:latin typeface="Times New Roman" pitchFamily="18" charset="0"/>
              </a:rPr>
              <a:t>	</a:t>
            </a:r>
            <a:endParaRPr lang="ru-RU" altLang="ru-RU" dirty="0">
              <a:latin typeface="Times New Roman" pitchFamily="18" charset="0"/>
            </a:endParaRPr>
          </a:p>
          <a:p>
            <a:pPr algn="just"/>
            <a:endParaRPr lang="ru-RU" altLang="ru-RU" sz="1400" dirty="0">
              <a:latin typeface="Times New Roman" pitchFamily="18" charset="0"/>
            </a:endParaRPr>
          </a:p>
        </p:txBody>
      </p:sp>
      <p:sp>
        <p:nvSpPr>
          <p:cNvPr id="30724" name="Text Box 10"/>
          <p:cNvSpPr txBox="1">
            <a:spLocks noChangeArrowheads="1"/>
          </p:cNvSpPr>
          <p:nvPr/>
        </p:nvSpPr>
        <p:spPr bwMode="auto">
          <a:xfrm>
            <a:off x="1979613" y="5445125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18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1863" y="6165304"/>
            <a:ext cx="2133600" cy="476250"/>
          </a:xfrm>
        </p:spPr>
        <p:txBody>
          <a:bodyPr/>
          <a:lstStyle/>
          <a:p>
            <a:pPr>
              <a:defRPr/>
            </a:pPr>
            <a:fld id="{423F3E5C-81AF-4CFA-8002-E9CB9836B19D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777553" y="260648"/>
            <a:ext cx="75888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Содержание презентации (</a:t>
            </a: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395536" y="1023938"/>
            <a:ext cx="8424936" cy="526297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5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5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5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5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5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sz="2800" b="0" dirty="0"/>
              <a:t>	</a:t>
            </a:r>
            <a:r>
              <a:rPr lang="en-US" altLang="ru-RU" sz="3200" dirty="0" smtClean="0">
                <a:solidFill>
                  <a:srgbClr val="FF0000"/>
                </a:solidFill>
              </a:rPr>
              <a:t>II </a:t>
            </a:r>
            <a:r>
              <a:rPr lang="ru-RU" altLang="ru-RU" sz="3200" dirty="0" smtClean="0">
                <a:solidFill>
                  <a:srgbClr val="FF0000"/>
                </a:solidFill>
              </a:rPr>
              <a:t>ЧАСТЬ: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ru-RU" altLang="ru-RU" sz="3200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ru-RU" sz="3200" dirty="0">
                <a:cs typeface="Times New Roman" pitchFamily="18" charset="0"/>
              </a:rPr>
              <a:t>П</a:t>
            </a:r>
            <a:r>
              <a:rPr lang="ru-RU" sz="3200" dirty="0" smtClean="0">
                <a:cs typeface="Times New Roman" pitchFamily="18" charset="0"/>
              </a:rPr>
              <a:t>одготовительные </a:t>
            </a:r>
            <a:r>
              <a:rPr lang="ru-RU" sz="3200" dirty="0">
                <a:cs typeface="Times New Roman" pitchFamily="18" charset="0"/>
              </a:rPr>
              <a:t>и организационные мероприятия по подключению уполномоченных организаций к системе «Электронный бюджет» и ведению перечней и </a:t>
            </a:r>
            <a:r>
              <a:rPr lang="ru-RU" sz="3200" dirty="0" smtClean="0">
                <a:cs typeface="Times New Roman" pitchFamily="18" charset="0"/>
              </a:rPr>
              <a:t>нового Реестра</a:t>
            </a:r>
            <a:endParaRPr lang="ru-RU" alt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248685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25952</TotalTime>
  <Words>562</Words>
  <Application>Microsoft Office PowerPoint</Application>
  <PresentationFormat>Экран (4:3)</PresentationFormat>
  <Paragraphs>244</Paragraphs>
  <Slides>16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vvnikolaev</dc:creator>
  <cp:lastModifiedBy>Гришин Дмитрий Сергеевич</cp:lastModifiedBy>
  <cp:revision>387</cp:revision>
  <cp:lastPrinted>2015-04-27T18:17:44Z</cp:lastPrinted>
  <dcterms:created xsi:type="dcterms:W3CDTF">2012-02-14T07:53:23Z</dcterms:created>
  <dcterms:modified xsi:type="dcterms:W3CDTF">2015-04-28T12:30:10Z</dcterms:modified>
</cp:coreProperties>
</file>